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78" r:id="rId2"/>
    <p:sldId id="256" r:id="rId3"/>
    <p:sldId id="257" r:id="rId4"/>
    <p:sldId id="258" r:id="rId5"/>
    <p:sldId id="259" r:id="rId6"/>
    <p:sldId id="260" r:id="rId7"/>
    <p:sldId id="261" r:id="rId8"/>
    <p:sldId id="262" r:id="rId9"/>
    <p:sldId id="275" r:id="rId10"/>
    <p:sldId id="274" r:id="rId11"/>
    <p:sldId id="276" r:id="rId12"/>
    <p:sldId id="277" r:id="rId13"/>
    <p:sldId id="263" r:id="rId14"/>
    <p:sldId id="264" r:id="rId15"/>
    <p:sldId id="265" r:id="rId16"/>
    <p:sldId id="269" r:id="rId17"/>
    <p:sldId id="270" r:id="rId18"/>
    <p:sldId id="271" r:id="rId19"/>
    <p:sldId id="272" r:id="rId20"/>
    <p:sldId id="273" r:id="rId21"/>
    <p:sldId id="266" r:id="rId22"/>
    <p:sldId id="267"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1" d="100"/>
          <a:sy n="81" d="100"/>
        </p:scale>
        <p:origin x="-1056"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4CB4DA5D-47C5-490A-BE50-7BF26CCD0D9C}" type="datetimeFigureOut">
              <a:rPr lang="en-US" smtClean="0"/>
              <a:pPr/>
              <a:t>3/14/2023</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C288FF3D-3F6B-4945-9727-5DF3A5CD46DB}"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B4DA5D-47C5-490A-BE50-7BF26CCD0D9C}"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B4DA5D-47C5-490A-BE50-7BF26CCD0D9C}"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CB4DA5D-47C5-490A-BE50-7BF26CCD0D9C}"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CB4DA5D-47C5-490A-BE50-7BF26CCD0D9C}" type="datetimeFigureOut">
              <a:rPr lang="en-US" smtClean="0"/>
              <a:pPr/>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C288FF3D-3F6B-4945-9727-5DF3A5CD46D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CB4DA5D-47C5-490A-BE50-7BF26CCD0D9C}"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CB4DA5D-47C5-490A-BE50-7BF26CCD0D9C}" type="datetimeFigureOut">
              <a:rPr lang="en-US" smtClean="0"/>
              <a:pPr/>
              <a:t>3/14/2023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CB4DA5D-47C5-490A-BE50-7BF26CCD0D9C}" type="datetimeFigureOut">
              <a:rPr lang="en-US" smtClean="0"/>
              <a:pPr/>
              <a:t>3/14/2023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4DA5D-47C5-490A-BE50-7BF26CCD0D9C}" type="datetimeFigureOut">
              <a:rPr lang="en-US" smtClean="0"/>
              <a:pPr/>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CB4DA5D-47C5-490A-BE50-7BF26CCD0D9C}"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CB4DA5D-47C5-490A-BE50-7BF26CCD0D9C}" type="datetimeFigureOut">
              <a:rPr lang="en-US" smtClean="0"/>
              <a:pPr/>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88FF3D-3F6B-4945-9727-5DF3A5CD46D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4CB4DA5D-47C5-490A-BE50-7BF26CCD0D9C}" type="datetimeFigureOut">
              <a:rPr lang="en-US" smtClean="0"/>
              <a:pPr/>
              <a:t>3/14/2023</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C288FF3D-3F6B-4945-9727-5DF3A5CD46D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8000" dirty="0" smtClean="0">
                <a:solidFill>
                  <a:srgbClr val="FFC000"/>
                </a:solidFill>
                <a:latin typeface="Algerian" pitchFamily="82" charset="0"/>
              </a:rPr>
              <a:t>PPT Presentation</a:t>
            </a:r>
            <a:endParaRPr lang="en-US" sz="8000" dirty="0">
              <a:solidFill>
                <a:srgbClr val="FFC000"/>
              </a:solidFill>
              <a:latin typeface="Algerian" pitchFamily="82" charset="0"/>
            </a:endParaRPr>
          </a:p>
        </p:txBody>
      </p:sp>
      <p:pic>
        <p:nvPicPr>
          <p:cNvPr id="5" name="Picture 4" descr="im.jfif"/>
          <p:cNvPicPr>
            <a:picLocks noChangeAspect="1"/>
          </p:cNvPicPr>
          <p:nvPr/>
        </p:nvPicPr>
        <p:blipFill>
          <a:blip r:embed="rId2"/>
          <a:stretch>
            <a:fillRect/>
          </a:stretch>
        </p:blipFill>
        <p:spPr>
          <a:xfrm>
            <a:off x="2571736" y="4286256"/>
            <a:ext cx="3929090" cy="2571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r>
              <a:rPr lang="en-US" dirty="0" smtClean="0"/>
              <a:t>HTML Images Syntax</a:t>
            </a:r>
          </a:p>
          <a:p>
            <a:r>
              <a:rPr lang="en-US" dirty="0" smtClean="0"/>
              <a:t>The HTML &lt;</a:t>
            </a:r>
            <a:r>
              <a:rPr lang="en-US" dirty="0" err="1" smtClean="0"/>
              <a:t>img</a:t>
            </a:r>
            <a:r>
              <a:rPr lang="en-US" dirty="0" smtClean="0"/>
              <a:t>&gt; tag is used to embed an image in a web page.</a:t>
            </a:r>
          </a:p>
          <a:p>
            <a:r>
              <a:rPr lang="en-US" dirty="0" smtClean="0"/>
              <a:t>Images are not technically inserted into a web page; images are linked to web pages. The &lt;</a:t>
            </a:r>
            <a:r>
              <a:rPr lang="en-US" dirty="0" err="1" smtClean="0"/>
              <a:t>img</a:t>
            </a:r>
            <a:r>
              <a:rPr lang="en-US" dirty="0" smtClean="0"/>
              <a:t>&gt; tag creates a holding space for the referenced image.</a:t>
            </a:r>
          </a:p>
          <a:p>
            <a:r>
              <a:rPr lang="en-US" dirty="0" smtClean="0"/>
              <a:t>The &lt;</a:t>
            </a:r>
            <a:r>
              <a:rPr lang="en-US" dirty="0" err="1" smtClean="0"/>
              <a:t>img</a:t>
            </a:r>
            <a:r>
              <a:rPr lang="en-US" dirty="0" smtClean="0"/>
              <a:t>&gt; tag is empty, it contains attributes only, and does not have a closing tag.</a:t>
            </a:r>
          </a:p>
          <a:p>
            <a:r>
              <a:rPr lang="en-US" dirty="0" smtClean="0"/>
              <a:t>The &lt;</a:t>
            </a:r>
            <a:r>
              <a:rPr lang="en-US" dirty="0" err="1" smtClean="0"/>
              <a:t>img</a:t>
            </a:r>
            <a:r>
              <a:rPr lang="en-US" dirty="0" smtClean="0"/>
              <a:t>&gt; tag has two required attributes:</a:t>
            </a:r>
          </a:p>
          <a:p>
            <a:r>
              <a:rPr lang="en-US" dirty="0" err="1" smtClean="0"/>
              <a:t>src</a:t>
            </a:r>
            <a:r>
              <a:rPr lang="en-US" dirty="0" smtClean="0"/>
              <a:t> - Specifies the path to the image</a:t>
            </a:r>
          </a:p>
          <a:p>
            <a:r>
              <a:rPr lang="en-US" dirty="0" smtClean="0"/>
              <a:t>alt - Specifies an alternate text for the image</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Advantages of Image</a:t>
            </a:r>
            <a:endParaRPr lang="en-US" sz="5400" dirty="0"/>
          </a:p>
        </p:txBody>
      </p:sp>
      <p:sp>
        <p:nvSpPr>
          <p:cNvPr id="3" name="Content Placeholder 2"/>
          <p:cNvSpPr>
            <a:spLocks noGrp="1"/>
          </p:cNvSpPr>
          <p:nvPr>
            <p:ph idx="1"/>
          </p:nvPr>
        </p:nvSpPr>
        <p:spPr/>
        <p:txBody>
          <a:bodyPr>
            <a:noAutofit/>
          </a:bodyPr>
          <a:lstStyle/>
          <a:p>
            <a:r>
              <a:rPr lang="en-US" sz="3600" dirty="0" smtClean="0"/>
              <a:t>Images are </a:t>
            </a:r>
            <a:r>
              <a:rPr lang="en-US" sz="3600" b="1" dirty="0" smtClean="0"/>
              <a:t>an easy way to improve the user experience of your website</a:t>
            </a:r>
            <a:r>
              <a:rPr lang="en-US" sz="3600" dirty="0" smtClean="0"/>
              <a:t>. 90 percent of all information that we perceive and that gets transmitted to our brains is visual. Images can help you to attract attention and to guide your visitor's line of sight.</a:t>
            </a:r>
            <a:endParaRPr lang="en-US" sz="3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214290"/>
            <a:ext cx="8229600" cy="1143000"/>
          </a:xfrm>
        </p:spPr>
        <p:txBody>
          <a:bodyPr>
            <a:noAutofit/>
          </a:bodyPr>
          <a:lstStyle/>
          <a:p>
            <a:r>
              <a:rPr lang="en-US" sz="4800" dirty="0" smtClean="0"/>
              <a:t>Disadvantages of Image</a:t>
            </a:r>
            <a:endParaRPr lang="en-US" sz="4800" dirty="0"/>
          </a:p>
        </p:txBody>
      </p:sp>
      <p:sp>
        <p:nvSpPr>
          <p:cNvPr id="3" name="Content Placeholder 2"/>
          <p:cNvSpPr>
            <a:spLocks noGrp="1"/>
          </p:cNvSpPr>
          <p:nvPr>
            <p:ph idx="1"/>
          </p:nvPr>
        </p:nvSpPr>
        <p:spPr/>
        <p:txBody>
          <a:bodyPr>
            <a:normAutofit/>
          </a:bodyPr>
          <a:lstStyle/>
          <a:p>
            <a:r>
              <a:rPr lang="en-US" sz="4400" dirty="0" smtClean="0"/>
              <a:t>Some </a:t>
            </a:r>
            <a:r>
              <a:rPr lang="en-US" sz="4400" b="1" dirty="0" smtClean="0"/>
              <a:t>disadvantages</a:t>
            </a:r>
            <a:r>
              <a:rPr lang="en-US" sz="4400" dirty="0" smtClean="0"/>
              <a:t> of hot linking worth considering are that the webpage usually loads slower when you link to </a:t>
            </a:r>
            <a:r>
              <a:rPr lang="en-US" sz="4400" b="1" dirty="0" smtClean="0"/>
              <a:t>images</a:t>
            </a:r>
            <a:r>
              <a:rPr lang="en-US" sz="4400" dirty="0" smtClean="0"/>
              <a:t> stored on a different web hosting .</a:t>
            </a:r>
            <a:endParaRPr lang="en-US" sz="4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16).png"/>
          <p:cNvPicPr>
            <a:picLocks noGrp="1" noChangeAspect="1"/>
          </p:cNvPicPr>
          <p:nvPr>
            <p:ph idx="1"/>
          </p:nvPr>
        </p:nvPicPr>
        <p:blipFill>
          <a:blip r:embed="rId2"/>
          <a:stretch>
            <a:fillRect/>
          </a:stretch>
        </p:blipFill>
        <p:spPr>
          <a:xfrm>
            <a:off x="0" y="0"/>
            <a:ext cx="3857620" cy="3143248"/>
          </a:xfrm>
        </p:spPr>
      </p:pic>
      <p:pic>
        <p:nvPicPr>
          <p:cNvPr id="6" name="Content Placeholder 3" descr="Screenshot (1).png"/>
          <p:cNvPicPr>
            <a:picLocks noChangeAspect="1"/>
          </p:cNvPicPr>
          <p:nvPr/>
        </p:nvPicPr>
        <p:blipFill>
          <a:blip r:embed="rId3"/>
          <a:stretch>
            <a:fillRect/>
          </a:stretch>
        </p:blipFill>
        <p:spPr>
          <a:xfrm>
            <a:off x="3786182" y="3357563"/>
            <a:ext cx="5143536" cy="35004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shot (18).png"/>
          <p:cNvPicPr>
            <a:picLocks noChangeAspect="1"/>
          </p:cNvPicPr>
          <p:nvPr/>
        </p:nvPicPr>
        <p:blipFill>
          <a:blip r:embed="rId2"/>
          <a:stretch>
            <a:fillRect/>
          </a:stretch>
        </p:blipFill>
        <p:spPr>
          <a:xfrm>
            <a:off x="0" y="1"/>
            <a:ext cx="4429124" cy="3428999"/>
          </a:xfrm>
          <a:prstGeom prst="rect">
            <a:avLst/>
          </a:prstGeom>
        </p:spPr>
      </p:pic>
      <p:pic>
        <p:nvPicPr>
          <p:cNvPr id="7" name="Content Placeholder 3" descr="Screenshot (2).png"/>
          <p:cNvPicPr>
            <a:picLocks noChangeAspect="1"/>
          </p:cNvPicPr>
          <p:nvPr/>
        </p:nvPicPr>
        <p:blipFill>
          <a:blip r:embed="rId3"/>
          <a:stretch>
            <a:fillRect/>
          </a:stretch>
        </p:blipFill>
        <p:spPr>
          <a:xfrm>
            <a:off x="3786182" y="3571876"/>
            <a:ext cx="5072066" cy="31432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Screenshot (19).png"/>
          <p:cNvPicPr>
            <a:picLocks noChangeAspect="1"/>
          </p:cNvPicPr>
          <p:nvPr/>
        </p:nvPicPr>
        <p:blipFill>
          <a:blip r:embed="rId2"/>
          <a:stretch>
            <a:fillRect/>
          </a:stretch>
        </p:blipFill>
        <p:spPr>
          <a:xfrm>
            <a:off x="0" y="142853"/>
            <a:ext cx="3929058" cy="3500461"/>
          </a:xfrm>
          <a:prstGeom prst="rect">
            <a:avLst/>
          </a:prstGeom>
        </p:spPr>
      </p:pic>
      <p:pic>
        <p:nvPicPr>
          <p:cNvPr id="7" name="Content Placeholder 3" descr="Screenshot (3).png"/>
          <p:cNvPicPr>
            <a:picLocks noGrp="1" noChangeAspect="1"/>
          </p:cNvPicPr>
          <p:nvPr>
            <p:ph idx="1"/>
          </p:nvPr>
        </p:nvPicPr>
        <p:blipFill>
          <a:blip r:embed="rId3"/>
          <a:stretch>
            <a:fillRect/>
          </a:stretch>
        </p:blipFill>
        <p:spPr>
          <a:xfrm>
            <a:off x="4071934" y="3643315"/>
            <a:ext cx="4929190" cy="3214685"/>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shot (20).png"/>
          <p:cNvPicPr>
            <a:picLocks noGrp="1" noChangeAspect="1"/>
          </p:cNvPicPr>
          <p:nvPr>
            <p:ph idx="1"/>
          </p:nvPr>
        </p:nvPicPr>
        <p:blipFill>
          <a:blip r:embed="rId2"/>
          <a:stretch>
            <a:fillRect/>
          </a:stretch>
        </p:blipFill>
        <p:spPr>
          <a:xfrm>
            <a:off x="0" y="0"/>
            <a:ext cx="9144000" cy="6857999"/>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3).png"/>
          <p:cNvPicPr>
            <a:picLocks noGrp="1" noChangeAspect="1"/>
          </p:cNvPicPr>
          <p:nvPr>
            <p:ph idx="1"/>
          </p:nvPr>
        </p:nvPicPr>
        <p:blipFill>
          <a:blip r:embed="rId2"/>
          <a:stretch>
            <a:fillRect/>
          </a:stretch>
        </p:blipFill>
        <p:spPr>
          <a:xfrm>
            <a:off x="0" y="1"/>
            <a:ext cx="4357686" cy="3500437"/>
          </a:xfrm>
        </p:spPr>
      </p:pic>
      <p:pic>
        <p:nvPicPr>
          <p:cNvPr id="5" name="Picture 4" descr="Screenshot (24).png"/>
          <p:cNvPicPr>
            <a:picLocks noChangeAspect="1"/>
          </p:cNvPicPr>
          <p:nvPr/>
        </p:nvPicPr>
        <p:blipFill>
          <a:blip r:embed="rId3"/>
          <a:stretch>
            <a:fillRect/>
          </a:stretch>
        </p:blipFill>
        <p:spPr>
          <a:xfrm>
            <a:off x="4929190" y="3643314"/>
            <a:ext cx="4000528" cy="3069288"/>
          </a:xfrm>
          <a:prstGeom prst="rect">
            <a:avLst/>
          </a:prstGeom>
        </p:spPr>
      </p:pic>
      <p:pic>
        <p:nvPicPr>
          <p:cNvPr id="6" name="Picture 5" descr="Screenshot (67).png"/>
          <p:cNvPicPr>
            <a:picLocks noChangeAspect="1"/>
          </p:cNvPicPr>
          <p:nvPr/>
        </p:nvPicPr>
        <p:blipFill>
          <a:blip r:embed="rId4"/>
          <a:stretch>
            <a:fillRect/>
          </a:stretch>
        </p:blipFill>
        <p:spPr>
          <a:xfrm>
            <a:off x="4857752" y="0"/>
            <a:ext cx="4071966" cy="3570627"/>
          </a:xfrm>
          <a:prstGeom prst="rect">
            <a:avLst/>
          </a:prstGeom>
        </p:spPr>
      </p:pic>
      <p:pic>
        <p:nvPicPr>
          <p:cNvPr id="7" name="Picture 6" descr="Screenshot (22).png"/>
          <p:cNvPicPr>
            <a:picLocks noChangeAspect="1"/>
          </p:cNvPicPr>
          <p:nvPr/>
        </p:nvPicPr>
        <p:blipFill>
          <a:blip r:embed="rId5"/>
          <a:stretch>
            <a:fillRect/>
          </a:stretch>
        </p:blipFill>
        <p:spPr>
          <a:xfrm>
            <a:off x="0" y="3714752"/>
            <a:ext cx="4429124" cy="31432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1).png"/>
          <p:cNvPicPr>
            <a:picLocks noGrp="1" noChangeAspect="1"/>
          </p:cNvPicPr>
          <p:nvPr>
            <p:ph idx="1"/>
          </p:nvPr>
        </p:nvPicPr>
        <p:blipFill>
          <a:blip r:embed="rId2"/>
          <a:stretch>
            <a:fillRect/>
          </a:stretch>
        </p:blipFill>
        <p:spPr>
          <a:xfrm>
            <a:off x="0" y="1"/>
            <a:ext cx="4786314" cy="3214686"/>
          </a:xfrm>
        </p:spPr>
      </p:pic>
      <p:pic>
        <p:nvPicPr>
          <p:cNvPr id="5" name="Picture 4" descr="Screenshot (4).png"/>
          <p:cNvPicPr>
            <a:picLocks noChangeAspect="1"/>
          </p:cNvPicPr>
          <p:nvPr/>
        </p:nvPicPr>
        <p:blipFill>
          <a:blip r:embed="rId3"/>
          <a:stretch>
            <a:fillRect/>
          </a:stretch>
        </p:blipFill>
        <p:spPr>
          <a:xfrm>
            <a:off x="4000496" y="3358811"/>
            <a:ext cx="4929222" cy="349918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5).png"/>
          <p:cNvPicPr>
            <a:picLocks noGrp="1" noChangeAspect="1"/>
          </p:cNvPicPr>
          <p:nvPr>
            <p:ph idx="1"/>
          </p:nvPr>
        </p:nvPicPr>
        <p:blipFill>
          <a:blip r:embed="rId2"/>
          <a:stretch>
            <a:fillRect/>
          </a:stretch>
        </p:blipFill>
        <p:spPr>
          <a:xfrm>
            <a:off x="0" y="0"/>
            <a:ext cx="5072066" cy="3428999"/>
          </a:xfrm>
        </p:spPr>
      </p:pic>
      <p:pic>
        <p:nvPicPr>
          <p:cNvPr id="5" name="Content Placeholder 3" descr="Screenshot (6).png"/>
          <p:cNvPicPr>
            <a:picLocks noChangeAspect="1"/>
          </p:cNvPicPr>
          <p:nvPr/>
        </p:nvPicPr>
        <p:blipFill>
          <a:blip r:embed="rId3"/>
          <a:stretch>
            <a:fillRect/>
          </a:stretch>
        </p:blipFill>
        <p:spPr>
          <a:xfrm>
            <a:off x="4000496" y="3714752"/>
            <a:ext cx="5143504" cy="31432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  </a:t>
            </a:r>
            <a:r>
              <a:rPr lang="en-US" sz="13800" dirty="0" smtClean="0"/>
              <a:t>HTML</a:t>
            </a:r>
            <a:endParaRPr lang="en-US" sz="13800" dirty="0"/>
          </a:p>
        </p:txBody>
      </p:sp>
      <p:sp>
        <p:nvSpPr>
          <p:cNvPr id="3" name="Subtitle 2"/>
          <p:cNvSpPr>
            <a:spLocks noGrp="1"/>
          </p:cNvSpPr>
          <p:nvPr>
            <p:ph type="subTitle" idx="1"/>
          </p:nvPr>
        </p:nvSpPr>
        <p:spPr/>
        <p:txBody>
          <a:bodyPr/>
          <a:lstStyle/>
          <a:p>
            <a:endParaRPr lang="en-US" dirty="0"/>
          </a:p>
        </p:txBody>
      </p:sp>
      <p:pic>
        <p:nvPicPr>
          <p:cNvPr id="5" name="Picture 4" descr="introductin to html2.png"/>
          <p:cNvPicPr>
            <a:picLocks noChangeAspect="1"/>
          </p:cNvPicPr>
          <p:nvPr/>
        </p:nvPicPr>
        <p:blipFill>
          <a:blip r:embed="rId2"/>
          <a:stretch>
            <a:fillRect/>
          </a:stretch>
        </p:blipFill>
        <p:spPr>
          <a:xfrm>
            <a:off x="1357290" y="3143248"/>
            <a:ext cx="6429420" cy="300039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14).png"/>
          <p:cNvPicPr>
            <a:picLocks noChangeAspect="1"/>
          </p:cNvPicPr>
          <p:nvPr/>
        </p:nvPicPr>
        <p:blipFill>
          <a:blip r:embed="rId2"/>
          <a:stretch>
            <a:fillRect/>
          </a:stretch>
        </p:blipFill>
        <p:spPr>
          <a:xfrm>
            <a:off x="4286248" y="3500438"/>
            <a:ext cx="4714876" cy="3357562"/>
          </a:xfrm>
          <a:prstGeom prst="rect">
            <a:avLst/>
          </a:prstGeom>
        </p:spPr>
      </p:pic>
      <p:pic>
        <p:nvPicPr>
          <p:cNvPr id="7" name="Picture 6" descr="Screenshot (71).png"/>
          <p:cNvPicPr>
            <a:picLocks noChangeAspect="1"/>
          </p:cNvPicPr>
          <p:nvPr/>
        </p:nvPicPr>
        <p:blipFill>
          <a:blip r:embed="rId3"/>
          <a:stretch>
            <a:fillRect/>
          </a:stretch>
        </p:blipFill>
        <p:spPr>
          <a:xfrm>
            <a:off x="0" y="142852"/>
            <a:ext cx="4214810" cy="36433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shot (15).png"/>
          <p:cNvPicPr>
            <a:picLocks noGrp="1" noChangeAspect="1"/>
          </p:cNvPicPr>
          <p:nvPr>
            <p:ph idx="1"/>
          </p:nvPr>
        </p:nvPicPr>
        <p:blipFill>
          <a:blip r:embed="rId2"/>
          <a:stretch>
            <a:fillRect/>
          </a:stretch>
        </p:blipFill>
        <p:spPr>
          <a:xfrm>
            <a:off x="0" y="0"/>
            <a:ext cx="9144000" cy="6858000"/>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ha.jfif"/>
          <p:cNvPicPr>
            <a:picLocks noGrp="1" noChangeAspect="1"/>
          </p:cNvPicPr>
          <p:nvPr>
            <p:ph idx="1"/>
          </p:nvPr>
        </p:nvPicPr>
        <p:blipFill>
          <a:blip r:embed="rId2"/>
          <a:stretch>
            <a:fillRect/>
          </a:stretch>
        </p:blipFill>
        <p:spPr>
          <a:xfrm>
            <a:off x="214282" y="428604"/>
            <a:ext cx="8429684" cy="607223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HTML</a:t>
            </a:r>
            <a:endParaRPr lang="en-US" dirty="0"/>
          </a:p>
        </p:txBody>
      </p:sp>
      <p:sp>
        <p:nvSpPr>
          <p:cNvPr id="3" name="Content Placeholder 2"/>
          <p:cNvSpPr>
            <a:spLocks noGrp="1"/>
          </p:cNvSpPr>
          <p:nvPr>
            <p:ph idx="1"/>
          </p:nvPr>
        </p:nvSpPr>
        <p:spPr/>
        <p:txBody>
          <a:bodyPr/>
          <a:lstStyle/>
          <a:p>
            <a:r>
              <a:rPr lang="en-US" dirty="0" smtClean="0"/>
              <a:t>HTML (Hypertext Markup Language) is a standard markup language used to create web pages. It provides a means to describe the structure and layout of a document, including headings, paragraphs, images, and links. HTML is used in conjunction with other technologies such as CSS and JavaScript to create dynamic and interactive web pages.</a:t>
            </a:r>
          </a:p>
          <a:p>
            <a:pPr>
              <a:buNone/>
            </a:pPr>
            <a:r>
              <a:rPr lang="en-US" dirty="0" smtClean="0"/>
              <a:t/>
            </a:r>
            <a:br>
              <a:rPr lang="en-US" dirty="0" smtClean="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Purpose of HTML</a:t>
            </a:r>
            <a:br>
              <a:rPr lang="en-US" dirty="0" smtClean="0"/>
            </a:br>
            <a:endParaRPr lang="en-US" dirty="0"/>
          </a:p>
        </p:txBody>
      </p:sp>
      <p:sp>
        <p:nvSpPr>
          <p:cNvPr id="3" name="Content Placeholder 2"/>
          <p:cNvSpPr>
            <a:spLocks noGrp="1"/>
          </p:cNvSpPr>
          <p:nvPr>
            <p:ph idx="1"/>
          </p:nvPr>
        </p:nvSpPr>
        <p:spPr/>
        <p:txBody>
          <a:bodyPr>
            <a:normAutofit fontScale="92500"/>
          </a:bodyPr>
          <a:lstStyle/>
          <a:p>
            <a:r>
              <a:rPr lang="en-US" dirty="0" smtClean="0"/>
              <a:t>The primary purpose of HTML is to provide a way to create structured, well-formed documents that can be displayed in web browsers. HTML allows developers to create headings, paragraphs, lists, images, links, and other types of content that can be rendered by a browser to create a webpage.</a:t>
            </a:r>
          </a:p>
          <a:p>
            <a:endParaRPr lang="en-US" dirty="0" smtClean="0"/>
          </a:p>
          <a:p>
            <a:pPr>
              <a:buNone/>
            </a:pPr>
            <a:r>
              <a:rPr lang="en-US" dirty="0" smtClean="0"/>
              <a:t>   HTML also enables creating forms. Additionally, HTML can be used to create interactive elements and dynamic content with the help of JavaScript.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does HTML work?</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HTML works by using a set of predefined tags, which are enclosed in angle brackets (&lt; &gt;).</a:t>
            </a:r>
          </a:p>
          <a:p>
            <a:r>
              <a:rPr lang="en-US" dirty="0" smtClean="0"/>
              <a:t>For example, a &lt;p&gt; tag indicates that the text inside the tag should be displayed as a paragraph, while an &lt;</a:t>
            </a:r>
            <a:r>
              <a:rPr lang="en-US" dirty="0" err="1" smtClean="0"/>
              <a:t>img</a:t>
            </a:r>
            <a:r>
              <a:rPr lang="en-US" dirty="0" smtClean="0"/>
              <a:t>&gt; tag tells the browser to display an image. A &lt;a&gt; tag indicates a link to another webpage, and the browser will display the linked text as a hyperlink.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Basic HTML Document Structure:</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&lt;!DOCTYPE html&gt;</a:t>
            </a:r>
          </a:p>
          <a:p>
            <a:pPr>
              <a:buNone/>
            </a:pPr>
            <a:r>
              <a:rPr lang="en-US" dirty="0" smtClean="0"/>
              <a:t>   &lt;html&gt;</a:t>
            </a:r>
          </a:p>
          <a:p>
            <a:pPr>
              <a:buNone/>
            </a:pPr>
            <a:r>
              <a:rPr lang="en-US" dirty="0" smtClean="0"/>
              <a:t>      &lt;head&gt;</a:t>
            </a:r>
          </a:p>
          <a:p>
            <a:pPr>
              <a:buNone/>
            </a:pPr>
            <a:r>
              <a:rPr lang="en-US" dirty="0" smtClean="0"/>
              <a:t>         &lt;title&gt;My Webpage&lt;/title&gt;</a:t>
            </a:r>
          </a:p>
          <a:p>
            <a:pPr>
              <a:buNone/>
            </a:pPr>
            <a:r>
              <a:rPr lang="en-US" dirty="0" smtClean="0"/>
              <a:t>     &lt;/head&gt;</a:t>
            </a:r>
          </a:p>
          <a:p>
            <a:pPr>
              <a:buNone/>
            </a:pPr>
            <a:r>
              <a:rPr lang="en-US" dirty="0" smtClean="0"/>
              <a:t>     &lt;body&gt;</a:t>
            </a:r>
          </a:p>
          <a:p>
            <a:pPr>
              <a:buNone/>
            </a:pPr>
            <a:r>
              <a:rPr lang="en-US" dirty="0" smtClean="0"/>
              <a:t>        &lt;h1&gt;Welcome to my webpage&lt;/h1&gt;</a:t>
            </a:r>
          </a:p>
          <a:p>
            <a:pPr>
              <a:buNone/>
            </a:pPr>
            <a:r>
              <a:rPr lang="en-US" dirty="0" smtClean="0"/>
              <a:t>        &lt;p&gt;This is a simple webpage created using              HTML.&lt;/p&gt;</a:t>
            </a:r>
          </a:p>
          <a:p>
            <a:pPr>
              <a:buNone/>
            </a:pPr>
            <a:r>
              <a:rPr lang="en-US" dirty="0" smtClean="0"/>
              <a:t>    &lt;/body&gt;</a:t>
            </a:r>
          </a:p>
          <a:p>
            <a:pPr>
              <a:buNone/>
            </a:pPr>
            <a:r>
              <a:rPr lang="en-US" dirty="0" smtClean="0"/>
              <a:t>  &lt;/html&gt;</a:t>
            </a:r>
          </a:p>
          <a:p>
            <a:pPr>
              <a:buNone/>
            </a:pPr>
            <a:r>
              <a:rPr lang="en-US" dirty="0" smtClean="0"/>
              <a:t>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put:</a:t>
            </a:r>
            <a:endParaRPr lang="en-US" dirty="0"/>
          </a:p>
        </p:txBody>
      </p:sp>
      <p:sp>
        <p:nvSpPr>
          <p:cNvPr id="3" name="Content Placeholder 2"/>
          <p:cNvSpPr>
            <a:spLocks noGrp="1"/>
          </p:cNvSpPr>
          <p:nvPr>
            <p:ph idx="1"/>
          </p:nvPr>
        </p:nvSpPr>
        <p:spPr/>
        <p:txBody>
          <a:bodyPr/>
          <a:lstStyle/>
          <a:p>
            <a:pPr>
              <a:buNone/>
            </a:pPr>
            <a:r>
              <a:rPr lang="en-US" b="1" dirty="0" smtClean="0"/>
              <a:t>Welcome to my webpage</a:t>
            </a:r>
          </a:p>
          <a:p>
            <a:pPr>
              <a:buNone/>
            </a:pPr>
            <a:r>
              <a:rPr lang="en-US" dirty="0" smtClean="0"/>
              <a:t>This is a simple webpage created using HTML.</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smtClean="0"/>
              <a:t>Image</a:t>
            </a:r>
            <a:endParaRPr lang="en-US" sz="7200" dirty="0"/>
          </a:p>
        </p:txBody>
      </p:sp>
      <p:sp>
        <p:nvSpPr>
          <p:cNvPr id="3" name="Content Placeholder 2"/>
          <p:cNvSpPr>
            <a:spLocks noGrp="1"/>
          </p:cNvSpPr>
          <p:nvPr>
            <p:ph idx="1"/>
          </p:nvPr>
        </p:nvSpPr>
        <p:spPr/>
        <p:txBody>
          <a:bodyPr>
            <a:normAutofit/>
          </a:bodyPr>
          <a:lstStyle/>
          <a:p>
            <a:r>
              <a:rPr lang="en-US" dirty="0" smtClean="0"/>
              <a:t>The &lt;</a:t>
            </a:r>
            <a:r>
              <a:rPr lang="en-US" dirty="0" err="1" smtClean="0"/>
              <a:t>img</a:t>
            </a:r>
            <a:r>
              <a:rPr lang="en-US" dirty="0" smtClean="0"/>
              <a:t>&gt; element is used to embed images in an HTML document. The &lt;</a:t>
            </a:r>
            <a:r>
              <a:rPr lang="en-US" dirty="0" err="1" smtClean="0"/>
              <a:t>img</a:t>
            </a:r>
            <a:r>
              <a:rPr lang="en-US" dirty="0" smtClean="0"/>
              <a:t>&gt; element is an empty element, which means that it has no closing tag and it requires the use of attributes to define the source and other properties of the image.</a:t>
            </a:r>
          </a:p>
          <a:p>
            <a:r>
              <a:rPr lang="en-US" dirty="0" smtClean="0"/>
              <a:t>Example:</a:t>
            </a:r>
          </a:p>
          <a:p>
            <a:r>
              <a:rPr lang="en-US" dirty="0" smtClean="0"/>
              <a:t>&lt;</a:t>
            </a:r>
            <a:r>
              <a:rPr lang="en-US" dirty="0" err="1" smtClean="0"/>
              <a:t>img</a:t>
            </a:r>
            <a:r>
              <a:rPr lang="en-US" dirty="0" smtClean="0"/>
              <a:t> </a:t>
            </a:r>
            <a:r>
              <a:rPr lang="en-US" dirty="0" err="1" smtClean="0"/>
              <a:t>src</a:t>
            </a:r>
            <a:r>
              <a:rPr lang="en-US" dirty="0" smtClean="0"/>
              <a:t>="image.jpg" alt="A beautiful landscape"&gt;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Example</a:t>
            </a:r>
          </a:p>
          <a:p>
            <a:r>
              <a:rPr lang="en-US" dirty="0" smtClean="0"/>
              <a:t>&lt;</a:t>
            </a:r>
            <a:r>
              <a:rPr lang="en-US" dirty="0" err="1" smtClean="0"/>
              <a:t>img</a:t>
            </a:r>
            <a:r>
              <a:rPr lang="en-US" dirty="0" smtClean="0"/>
              <a:t> </a:t>
            </a:r>
            <a:r>
              <a:rPr lang="en-US" dirty="0" err="1" smtClean="0"/>
              <a:t>src</a:t>
            </a:r>
            <a:r>
              <a:rPr lang="en-US" dirty="0" smtClean="0"/>
              <a:t>="pic_trulli.jpg" alt="Italian </a:t>
            </a:r>
            <a:r>
              <a:rPr lang="en-US" dirty="0" err="1" smtClean="0"/>
              <a:t>Trulli</a:t>
            </a:r>
            <a:r>
              <a:rPr lang="en-US" dirty="0" smtClean="0"/>
              <a:t>"&gt;</a:t>
            </a:r>
            <a:br>
              <a:rPr lang="en-US" dirty="0" smtClean="0"/>
            </a:br>
            <a:endParaRPr lang="en-US" dirty="0" smtClean="0"/>
          </a:p>
          <a:p>
            <a:endParaRPr lang="en-US" dirty="0" smtClean="0"/>
          </a:p>
          <a:p>
            <a:r>
              <a:rPr lang="en-US" dirty="0" smtClean="0"/>
              <a:t>Example</a:t>
            </a:r>
          </a:p>
          <a:p>
            <a:r>
              <a:rPr lang="en-US" dirty="0" smtClean="0"/>
              <a:t>&lt;</a:t>
            </a:r>
            <a:r>
              <a:rPr lang="en-US" dirty="0" err="1" smtClean="0"/>
              <a:t>img</a:t>
            </a:r>
            <a:r>
              <a:rPr lang="en-US" dirty="0" smtClean="0"/>
              <a:t> </a:t>
            </a:r>
            <a:r>
              <a:rPr lang="en-US" dirty="0" err="1" smtClean="0"/>
              <a:t>src</a:t>
            </a:r>
            <a:r>
              <a:rPr lang="en-US" dirty="0" smtClean="0"/>
              <a:t>="img_girl.jpg" alt="Girl in a jacket"&gt;</a:t>
            </a:r>
          </a:p>
          <a:p>
            <a:endParaRPr lang="en-US" dirty="0" smtClean="0"/>
          </a:p>
          <a:p>
            <a:r>
              <a:rPr lang="en-US" dirty="0" smtClean="0"/>
              <a:t>Example</a:t>
            </a:r>
          </a:p>
          <a:p>
            <a:r>
              <a:rPr lang="en-US" dirty="0" smtClean="0"/>
              <a:t>&lt;</a:t>
            </a:r>
            <a:r>
              <a:rPr lang="en-US" dirty="0" err="1" smtClean="0"/>
              <a:t>img</a:t>
            </a:r>
            <a:r>
              <a:rPr lang="en-US" dirty="0" smtClean="0"/>
              <a:t> </a:t>
            </a:r>
            <a:r>
              <a:rPr lang="en-US" dirty="0" err="1" smtClean="0"/>
              <a:t>src</a:t>
            </a:r>
            <a:r>
              <a:rPr lang="en-US" dirty="0" smtClean="0"/>
              <a:t>="img_chania.jpg" alt="Flowers in </a:t>
            </a:r>
            <a:r>
              <a:rPr lang="en-US" dirty="0" err="1" smtClean="0"/>
              <a:t>Chania</a:t>
            </a:r>
            <a:r>
              <a:rPr lang="en-US" dirty="0" smtClean="0"/>
              <a:t>"&gt;</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294</TotalTime>
  <Words>401</Words>
  <Application>Microsoft Office PowerPoint</Application>
  <PresentationFormat>On-screen Show (4:3)</PresentationFormat>
  <Paragraphs>50</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Apex</vt:lpstr>
      <vt:lpstr>Slide 1</vt:lpstr>
      <vt:lpstr>  HTML</vt:lpstr>
      <vt:lpstr>Introduction to HTML</vt:lpstr>
      <vt:lpstr>The Purpose of HTML </vt:lpstr>
      <vt:lpstr>How does HTML work? </vt:lpstr>
      <vt:lpstr>Basic HTML Document Structure: </vt:lpstr>
      <vt:lpstr>Out put:</vt:lpstr>
      <vt:lpstr>Image</vt:lpstr>
      <vt:lpstr>Slide 9</vt:lpstr>
      <vt:lpstr>Slide 10</vt:lpstr>
      <vt:lpstr>Advantages of Image</vt:lpstr>
      <vt:lpstr>Disadvantages of Image</vt:lpstr>
      <vt:lpstr>Slide 13</vt:lpstr>
      <vt:lpstr>Slide 14</vt:lpstr>
      <vt:lpstr>Slide 15</vt:lpstr>
      <vt:lpstr>Slide 16</vt:lpstr>
      <vt:lpstr>Slide 17</vt:lpstr>
      <vt:lpstr>Slide 18</vt:lpstr>
      <vt:lpstr>Slide 19</vt:lpstr>
      <vt:lpstr>Slide 20</vt:lpstr>
      <vt:lpstr>Slide 21</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user26</dc:creator>
  <cp:lastModifiedBy>user26</cp:lastModifiedBy>
  <cp:revision>31</cp:revision>
  <dcterms:created xsi:type="dcterms:W3CDTF">2023-03-10T03:01:44Z</dcterms:created>
  <dcterms:modified xsi:type="dcterms:W3CDTF">2023-03-15T03:42:08Z</dcterms:modified>
</cp:coreProperties>
</file>